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7779B7-A6B4-4369-842B-EA83C16F2696}" type="datetimeFigureOut">
              <a:rPr lang="en-US" smtClean="0"/>
              <a:t>9/6/2021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601832-277F-44E3-9D86-94742B852C80}" type="slidenum">
              <a:rPr lang="en-US" smtClean="0"/>
              <a:t>‹#›</a:t>
            </a:fld>
            <a:endParaRPr lang="en-US"/>
          </a:p>
        </p:txBody>
      </p:sp>
    </p:spTree>
    <p:extLst>
      <p:ext uri="{BB962C8B-B14F-4D97-AF65-F5344CB8AC3E}">
        <p14:creationId xmlns:p14="http://schemas.microsoft.com/office/powerpoint/2010/main" val="235529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1763198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976359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887995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4228125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59920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CA74A0-EEF8-43B4-9FFA-F29E5A1ABDFE}"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312406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CA74A0-EEF8-43B4-9FFA-F29E5A1ABDFE}" type="datetimeFigureOut">
              <a:rPr lang="en-US" smtClean="0"/>
              <a:t>9/6/2021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188482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CA74A0-EEF8-43B4-9FFA-F29E5A1ABDFE}" type="datetimeFigureOut">
              <a:rPr lang="en-US" smtClean="0"/>
              <a:t>9/6/2021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094290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CA74A0-EEF8-43B4-9FFA-F29E5A1ABDFE}" type="datetimeFigureOut">
              <a:rPr lang="en-US" smtClean="0"/>
              <a:t>9/6/2021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676546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CA74A0-EEF8-43B4-9FFA-F29E5A1ABDFE}"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0960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CA74A0-EEF8-43B4-9FFA-F29E5A1ABDFE}"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821104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CA74A0-EEF8-43B4-9FFA-F29E5A1ABDFE}" type="datetimeFigureOut">
              <a:rPr lang="en-US" smtClean="0"/>
              <a:t>9/6/2021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47364-87B9-459C-8E6C-CC89FA2FC2FA}" type="slidenum">
              <a:rPr lang="en-US" smtClean="0"/>
              <a:t>‹#›</a:t>
            </a:fld>
            <a:endParaRPr lang="en-US"/>
          </a:p>
        </p:txBody>
      </p:sp>
    </p:spTree>
    <p:extLst>
      <p:ext uri="{BB962C8B-B14F-4D97-AF65-F5344CB8AC3E}">
        <p14:creationId xmlns:p14="http://schemas.microsoft.com/office/powerpoint/2010/main" val="133601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1847850" y="115889"/>
            <a:ext cx="3130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chemeClr val="accent2"/>
                </a:solidFill>
              </a:rPr>
              <a:t>Two-Dimensional Parity </a:t>
            </a:r>
          </a:p>
        </p:txBody>
      </p:sp>
      <p:sp>
        <p:nvSpPr>
          <p:cNvPr id="18435" name="Rectangle 5"/>
          <p:cNvSpPr>
            <a:spLocks noChangeArrowheads="1"/>
          </p:cNvSpPr>
          <p:nvPr/>
        </p:nvSpPr>
        <p:spPr bwMode="auto">
          <a:xfrm>
            <a:off x="1774825" y="571501"/>
            <a:ext cx="86423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Char char="-"/>
            </a:pPr>
            <a:r>
              <a:rPr lang="en-US" altLang="en-US" sz="2000"/>
              <a:t>In this method, a block of bits is organized in a table (rows and columns).</a:t>
            </a:r>
          </a:p>
          <a:p>
            <a:pPr eaLnBrk="1" hangingPunct="1">
              <a:spcBef>
                <a:spcPct val="0"/>
              </a:spcBef>
              <a:buFontTx/>
              <a:buNone/>
            </a:pPr>
            <a:r>
              <a:rPr lang="en-US" altLang="en-US" sz="2000"/>
              <a:t>- First we calculate the parity bit for each data unit. Then we organize them into a table. Then we calculate the parity bit for each column and create a new row, these are the parity bits for the whole block. </a:t>
            </a:r>
          </a:p>
        </p:txBody>
      </p:sp>
      <p:pic>
        <p:nvPicPr>
          <p:cNvPr id="1843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0013" y="2133601"/>
            <a:ext cx="7200900" cy="455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414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2135189" y="5373688"/>
            <a:ext cx="7705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The relationship of a polynomial to its corresponding binary (The devisor)</a:t>
            </a:r>
          </a:p>
        </p:txBody>
      </p:sp>
      <p:pic>
        <p:nvPicPr>
          <p:cNvPr id="2765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1676" y="1484313"/>
            <a:ext cx="2943225" cy="307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8748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0"/>
          <p:cNvSpPr>
            <a:spLocks noChangeArrowheads="1"/>
          </p:cNvSpPr>
          <p:nvPr/>
        </p:nvSpPr>
        <p:spPr bwMode="auto">
          <a:xfrm>
            <a:off x="1919288" y="333376"/>
            <a:ext cx="2571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i="1">
                <a:solidFill>
                  <a:schemeClr val="accent2"/>
                </a:solidFill>
              </a:rPr>
              <a:t>Standard polynomials</a:t>
            </a:r>
          </a:p>
        </p:txBody>
      </p:sp>
      <p:sp>
        <p:nvSpPr>
          <p:cNvPr id="28675" name="Text Box 31"/>
          <p:cNvSpPr txBox="1">
            <a:spLocks noChangeArrowheads="1"/>
          </p:cNvSpPr>
          <p:nvPr/>
        </p:nvSpPr>
        <p:spPr bwMode="auto">
          <a:xfrm>
            <a:off x="2135188" y="4797426"/>
            <a:ext cx="7632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1800"/>
          </a:p>
        </p:txBody>
      </p:sp>
      <p:sp>
        <p:nvSpPr>
          <p:cNvPr id="28676" name="Text Box 33"/>
          <p:cNvSpPr txBox="1">
            <a:spLocks noChangeArrowheads="1"/>
          </p:cNvSpPr>
          <p:nvPr/>
        </p:nvSpPr>
        <p:spPr bwMode="auto">
          <a:xfrm>
            <a:off x="1992314" y="836613"/>
            <a:ext cx="81359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Some standard polynomials used by popular protocols for CRC generation :</a:t>
            </a:r>
          </a:p>
        </p:txBody>
      </p:sp>
      <p:sp>
        <p:nvSpPr>
          <p:cNvPr id="28677" name="Text Box 34"/>
          <p:cNvSpPr txBox="1">
            <a:spLocks noChangeArrowheads="1"/>
          </p:cNvSpPr>
          <p:nvPr/>
        </p:nvSpPr>
        <p:spPr bwMode="auto">
          <a:xfrm>
            <a:off x="1774826" y="4508501"/>
            <a:ext cx="84248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1800"/>
          </a:p>
        </p:txBody>
      </p:sp>
      <p:pic>
        <p:nvPicPr>
          <p:cNvPr id="28678" name="Picture 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9150" y="1600200"/>
            <a:ext cx="5715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Text Box 42"/>
          <p:cNvSpPr txBox="1">
            <a:spLocks noChangeArrowheads="1"/>
          </p:cNvSpPr>
          <p:nvPr/>
        </p:nvSpPr>
        <p:spPr bwMode="auto">
          <a:xfrm>
            <a:off x="3359150" y="4264026"/>
            <a:ext cx="34559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000"/>
              <a:t>ITU = International telecommunication Union</a:t>
            </a:r>
          </a:p>
        </p:txBody>
      </p:sp>
      <p:sp>
        <p:nvSpPr>
          <p:cNvPr id="28680" name="Text Box 43"/>
          <p:cNvSpPr txBox="1">
            <a:spLocks noChangeArrowheads="1"/>
          </p:cNvSpPr>
          <p:nvPr/>
        </p:nvSpPr>
        <p:spPr bwMode="auto">
          <a:xfrm>
            <a:off x="1919288" y="5084763"/>
            <a:ext cx="84248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The numbers 12,16 and 32 refer to the size of the CRC remainder. The CRC devisors are 13,17 and 33 bits respectively.  </a:t>
            </a:r>
          </a:p>
        </p:txBody>
      </p:sp>
    </p:spTree>
    <p:extLst>
      <p:ext uri="{BB962C8B-B14F-4D97-AF65-F5344CB8AC3E}">
        <p14:creationId xmlns:p14="http://schemas.microsoft.com/office/powerpoint/2010/main" val="4059804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4"/>
          <p:cNvSpPr txBox="1">
            <a:spLocks noChangeArrowheads="1"/>
          </p:cNvSpPr>
          <p:nvPr/>
        </p:nvSpPr>
        <p:spPr bwMode="auto">
          <a:xfrm>
            <a:off x="1992314" y="915989"/>
            <a:ext cx="8207375"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a:t>1- CRC can detect all burst errors that affect an odd number of bits. </a:t>
            </a:r>
          </a:p>
          <a:p>
            <a:pPr eaLnBrk="1" hangingPunct="1">
              <a:spcBef>
                <a:spcPct val="50000"/>
              </a:spcBef>
              <a:buFontTx/>
              <a:buNone/>
            </a:pPr>
            <a:r>
              <a:rPr lang="en-US" altLang="en-US" sz="2000"/>
              <a:t>2- CRC can detect all burst errors of length less than or equal to the degree of the polynomial.</a:t>
            </a:r>
          </a:p>
          <a:p>
            <a:pPr eaLnBrk="1" hangingPunct="1">
              <a:spcBef>
                <a:spcPct val="50000"/>
              </a:spcBef>
              <a:buFontTx/>
              <a:buNone/>
            </a:pPr>
            <a:r>
              <a:rPr lang="en-US" altLang="en-US" sz="2000"/>
              <a:t>3- CRC can detect, with a very high probability, burst errors of length greater than the degree of the polynomial.</a:t>
            </a:r>
          </a:p>
        </p:txBody>
      </p:sp>
      <p:sp>
        <p:nvSpPr>
          <p:cNvPr id="29699" name="Rectangle 5"/>
          <p:cNvSpPr>
            <a:spLocks noChangeArrowheads="1"/>
          </p:cNvSpPr>
          <p:nvPr/>
        </p:nvSpPr>
        <p:spPr bwMode="auto">
          <a:xfrm>
            <a:off x="1919289" y="379414"/>
            <a:ext cx="1806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i="1">
                <a:solidFill>
                  <a:schemeClr val="accent2"/>
                </a:solidFill>
              </a:rPr>
              <a:t>Performance </a:t>
            </a:r>
          </a:p>
        </p:txBody>
      </p:sp>
    </p:spTree>
    <p:extLst>
      <p:ext uri="{BB962C8B-B14F-4D97-AF65-F5344CB8AC3E}">
        <p14:creationId xmlns:p14="http://schemas.microsoft.com/office/powerpoint/2010/main" val="7638561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8"/>
          <p:cNvGrpSpPr>
            <a:grpSpLocks/>
          </p:cNvGrpSpPr>
          <p:nvPr/>
        </p:nvGrpSpPr>
        <p:grpSpPr bwMode="auto">
          <a:xfrm>
            <a:off x="1703388" y="1700213"/>
            <a:ext cx="8640762" cy="4756150"/>
            <a:chOff x="113" y="935"/>
            <a:chExt cx="5443" cy="2996"/>
          </a:xfrm>
        </p:grpSpPr>
        <p:grpSp>
          <p:nvGrpSpPr>
            <p:cNvPr id="30725" name="Group 7"/>
            <p:cNvGrpSpPr>
              <a:grpSpLocks/>
            </p:cNvGrpSpPr>
            <p:nvPr/>
          </p:nvGrpSpPr>
          <p:grpSpPr bwMode="auto">
            <a:xfrm>
              <a:off x="113" y="981"/>
              <a:ext cx="5443" cy="2950"/>
              <a:chOff x="113" y="981"/>
              <a:chExt cx="5443" cy="2950"/>
            </a:xfrm>
          </p:grpSpPr>
          <p:pic>
            <p:nvPicPr>
              <p:cNvPr id="3072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 y="981"/>
                <a:ext cx="5443" cy="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8" name="Rectangle 6"/>
              <p:cNvSpPr>
                <a:spLocks noChangeArrowheads="1"/>
              </p:cNvSpPr>
              <p:nvPr/>
            </p:nvSpPr>
            <p:spPr bwMode="auto">
              <a:xfrm>
                <a:off x="3696" y="981"/>
                <a:ext cx="953" cy="13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grpSp>
        <p:sp>
          <p:nvSpPr>
            <p:cNvPr id="30726" name="Text Box 5"/>
            <p:cNvSpPr txBox="1">
              <a:spLocks noChangeArrowheads="1"/>
            </p:cNvSpPr>
            <p:nvPr/>
          </p:nvSpPr>
          <p:spPr bwMode="auto">
            <a:xfrm>
              <a:off x="4694" y="935"/>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latin typeface="Times New Roman" panose="02020603050405020304" pitchFamily="18" charset="0"/>
                  <a:cs typeface="Times New Roman" panose="02020603050405020304" pitchFamily="18" charset="0"/>
                </a:rPr>
                <a:t>Sender</a:t>
              </a:r>
            </a:p>
          </p:txBody>
        </p:sp>
      </p:grpSp>
      <p:sp>
        <p:nvSpPr>
          <p:cNvPr id="30723" name="Rectangle 10"/>
          <p:cNvSpPr>
            <a:spLocks noChangeArrowheads="1"/>
          </p:cNvSpPr>
          <p:nvPr/>
        </p:nvSpPr>
        <p:spPr bwMode="auto">
          <a:xfrm>
            <a:off x="1992314" y="260351"/>
            <a:ext cx="1470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i="1">
                <a:solidFill>
                  <a:schemeClr val="accent2"/>
                </a:solidFill>
              </a:rPr>
              <a:t>Checksum</a:t>
            </a:r>
          </a:p>
        </p:txBody>
      </p:sp>
      <p:sp>
        <p:nvSpPr>
          <p:cNvPr id="30724" name="Text Box 11"/>
          <p:cNvSpPr txBox="1">
            <a:spLocks noChangeArrowheads="1"/>
          </p:cNvSpPr>
          <p:nvPr/>
        </p:nvSpPr>
        <p:spPr bwMode="auto">
          <a:xfrm>
            <a:off x="2279651" y="836613"/>
            <a:ext cx="799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This method of error detection is also based of the concept of redundancy.</a:t>
            </a:r>
          </a:p>
        </p:txBody>
      </p:sp>
    </p:spTree>
    <p:extLst>
      <p:ext uri="{BB962C8B-B14F-4D97-AF65-F5344CB8AC3E}">
        <p14:creationId xmlns:p14="http://schemas.microsoft.com/office/powerpoint/2010/main" val="3702005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9" y="836614"/>
            <a:ext cx="8739187"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Rectangle 6"/>
          <p:cNvSpPr>
            <a:spLocks noChangeArrowheads="1"/>
          </p:cNvSpPr>
          <p:nvPr/>
        </p:nvSpPr>
        <p:spPr bwMode="auto">
          <a:xfrm>
            <a:off x="1703389" y="2492376"/>
            <a:ext cx="8713787"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i="1">
                <a:solidFill>
                  <a:schemeClr val="accent2"/>
                </a:solidFill>
              </a:rPr>
              <a:t>The Idea</a:t>
            </a:r>
          </a:p>
          <a:p>
            <a:pPr algn="just" eaLnBrk="1" hangingPunct="1">
              <a:spcBef>
                <a:spcPct val="0"/>
              </a:spcBef>
              <a:buFontTx/>
              <a:buNone/>
            </a:pPr>
            <a:r>
              <a:rPr lang="en-US" altLang="en-US" sz="1800"/>
              <a:t>Suppose our data is a list of five 4-bit numbers that we want to send to a destination. In addition to sending these numbers, we send the sum of the numbers. For example, if the set of numbers is (7, 11, 12, 0, 6), we send (7, 11, 12,0,6,36), where 36 is the sum of the original numbers. The receiver adds the five numbers and compares the result with the sum. If the two are the same, the receiver assumes no error, accepts the five numbers, and discards the sum. Otherwise, there is an error somewhere and the data are not accepted.</a:t>
            </a:r>
          </a:p>
          <a:p>
            <a:pPr algn="just" eaLnBrk="1" hangingPunct="1">
              <a:spcBef>
                <a:spcPct val="0"/>
              </a:spcBef>
              <a:buFontTx/>
              <a:buNone/>
            </a:pPr>
            <a:endParaRPr lang="en-US" altLang="en-US" sz="1800" i="1"/>
          </a:p>
          <a:p>
            <a:pPr algn="just" eaLnBrk="1" hangingPunct="1">
              <a:spcBef>
                <a:spcPct val="0"/>
              </a:spcBef>
              <a:buFontTx/>
              <a:buNone/>
            </a:pPr>
            <a:r>
              <a:rPr lang="en-US" altLang="en-US" sz="1800"/>
              <a:t>We can make the job of the receiver easier if we send the negative (complement) of the sum, called the </a:t>
            </a:r>
            <a:r>
              <a:rPr lang="en-US" altLang="en-US" sz="1800" i="1"/>
              <a:t>checksum. </a:t>
            </a:r>
            <a:r>
              <a:rPr lang="en-US" altLang="en-US" sz="1800"/>
              <a:t>In this case, we send (7, 11, 12,0,6, -36). The receiver can add all the numbers received (including the checksum). If the result is 0, it assumes no error; otherwise, there is an error.</a:t>
            </a:r>
          </a:p>
        </p:txBody>
      </p:sp>
    </p:spTree>
    <p:extLst>
      <p:ext uri="{BB962C8B-B14F-4D97-AF65-F5344CB8AC3E}">
        <p14:creationId xmlns:p14="http://schemas.microsoft.com/office/powerpoint/2010/main" val="1689731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5"/>
          <p:cNvSpPr>
            <a:spLocks noChangeArrowheads="1"/>
          </p:cNvSpPr>
          <p:nvPr/>
        </p:nvSpPr>
        <p:spPr bwMode="auto">
          <a:xfrm>
            <a:off x="1624013" y="1482725"/>
            <a:ext cx="8915400" cy="3519488"/>
          </a:xfrm>
          <a:prstGeom prst="rect">
            <a:avLst/>
          </a:prstGeom>
          <a:solidFill>
            <a:schemeClr val="bg1"/>
          </a:solidFill>
          <a:ln w="57150">
            <a:solidFill>
              <a:srgbClr val="FF0066"/>
            </a:solidFill>
            <a:miter lim="800000"/>
            <a:headEnd/>
            <a:tailEnd/>
          </a:ln>
          <a:effectLst/>
        </p:spPr>
        <p:txBody>
          <a:bodyPr>
            <a:spAutoFit/>
          </a:bodyPr>
          <a:lstStyle/>
          <a:p>
            <a:pPr>
              <a:spcBef>
                <a:spcPts val="1200"/>
              </a:spcBef>
              <a:spcAft>
                <a:spcPts val="1000"/>
              </a:spcAft>
              <a:defRPr/>
            </a:pPr>
            <a:r>
              <a:rPr lang="en-US" sz="2800" b="1" i="1">
                <a:solidFill>
                  <a:schemeClr val="accent2"/>
                </a:solidFill>
                <a:effectLst>
                  <a:outerShdw blurRad="38100" dist="38100" dir="2700000" algn="tl">
                    <a:srgbClr val="C0C0C0"/>
                  </a:outerShdw>
                </a:effectLst>
                <a:latin typeface="Helvetica Neue"/>
              </a:rPr>
              <a:t>The sender follows these steps:</a:t>
            </a:r>
          </a:p>
          <a:p>
            <a:pPr>
              <a:spcBef>
                <a:spcPts val="1200"/>
              </a:spcBef>
              <a:spcAft>
                <a:spcPts val="1000"/>
              </a:spcAft>
              <a:buFontTx/>
              <a:buChar char="•"/>
              <a:defRPr/>
            </a:pPr>
            <a:r>
              <a:rPr lang="en-US" sz="2400">
                <a:effectLst>
                  <a:outerShdw blurRad="38100" dist="38100" dir="2700000" algn="tl">
                    <a:srgbClr val="C0C0C0"/>
                  </a:outerShdw>
                </a:effectLst>
                <a:latin typeface="Helvetica Neue"/>
              </a:rPr>
              <a:t>The unit is divided into k sections, each of n bits (usually 16).</a:t>
            </a:r>
          </a:p>
          <a:p>
            <a:pPr>
              <a:spcBef>
                <a:spcPts val="1200"/>
              </a:spcBef>
              <a:spcAft>
                <a:spcPts val="1000"/>
              </a:spcAft>
              <a:buFontTx/>
              <a:buChar char="•"/>
              <a:defRPr/>
            </a:pPr>
            <a:r>
              <a:rPr lang="en-US" sz="2400">
                <a:effectLst>
                  <a:outerShdw blurRad="38100" dist="38100" dir="2700000" algn="tl">
                    <a:srgbClr val="C0C0C0"/>
                  </a:outerShdw>
                </a:effectLst>
                <a:latin typeface="Helvetica Neue"/>
              </a:rPr>
              <a:t>All sections are added using one’s complement to get the sum in such way the total is also n bits long.</a:t>
            </a:r>
          </a:p>
          <a:p>
            <a:pPr>
              <a:spcBef>
                <a:spcPts val="1200"/>
              </a:spcBef>
              <a:spcAft>
                <a:spcPts val="1000"/>
              </a:spcAft>
              <a:buFontTx/>
              <a:buChar char="•"/>
              <a:defRPr/>
            </a:pPr>
            <a:r>
              <a:rPr lang="en-US" sz="2400">
                <a:effectLst>
                  <a:outerShdw blurRad="38100" dist="38100" dir="2700000" algn="tl">
                    <a:srgbClr val="C0C0C0"/>
                  </a:outerShdw>
                </a:effectLst>
                <a:latin typeface="Helvetica Neue"/>
              </a:rPr>
              <a:t>The sum is complemented and becomes the checksum.</a:t>
            </a:r>
          </a:p>
          <a:p>
            <a:pPr>
              <a:spcBef>
                <a:spcPts val="1200"/>
              </a:spcBef>
              <a:spcAft>
                <a:spcPts val="1000"/>
              </a:spcAft>
              <a:buFontTx/>
              <a:buChar char="•"/>
              <a:defRPr/>
            </a:pPr>
            <a:r>
              <a:rPr lang="en-US" sz="2400">
                <a:effectLst>
                  <a:outerShdw blurRad="38100" dist="38100" dir="2700000" algn="tl">
                    <a:srgbClr val="C0C0C0"/>
                  </a:outerShdw>
                </a:effectLst>
                <a:latin typeface="Helvetica Neue"/>
              </a:rPr>
              <a:t>The checksum is sent with the data.</a:t>
            </a:r>
          </a:p>
        </p:txBody>
      </p:sp>
    </p:spTree>
    <p:extLst>
      <p:ext uri="{BB962C8B-B14F-4D97-AF65-F5344CB8AC3E}">
        <p14:creationId xmlns:p14="http://schemas.microsoft.com/office/powerpoint/2010/main" val="2574949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1676400" y="1844676"/>
            <a:ext cx="8915400" cy="3154363"/>
          </a:xfrm>
          <a:prstGeom prst="rect">
            <a:avLst/>
          </a:prstGeom>
          <a:solidFill>
            <a:schemeClr val="bg1"/>
          </a:solidFill>
          <a:ln w="57150">
            <a:solidFill>
              <a:srgbClr val="FF0066"/>
            </a:solidFill>
            <a:miter lim="800000"/>
            <a:headEnd/>
            <a:tailEnd/>
          </a:ln>
          <a:effectLst/>
        </p:spPr>
        <p:txBody>
          <a:bodyPr>
            <a:spAutoFit/>
          </a:bodyPr>
          <a:lstStyle/>
          <a:p>
            <a:pPr>
              <a:spcBef>
                <a:spcPts val="1200"/>
              </a:spcBef>
              <a:spcAft>
                <a:spcPts val="1000"/>
              </a:spcAft>
              <a:defRPr/>
            </a:pPr>
            <a:r>
              <a:rPr lang="en-US" sz="2800" b="1" i="1">
                <a:solidFill>
                  <a:schemeClr val="accent2"/>
                </a:solidFill>
                <a:effectLst>
                  <a:outerShdw blurRad="38100" dist="38100" dir="2700000" algn="tl">
                    <a:srgbClr val="C0C0C0"/>
                  </a:outerShdw>
                </a:effectLst>
                <a:latin typeface="Helvetica Neue"/>
              </a:rPr>
              <a:t>The receiver follows these steps:</a:t>
            </a:r>
          </a:p>
          <a:p>
            <a:pPr>
              <a:spcBef>
                <a:spcPts val="1200"/>
              </a:spcBef>
              <a:spcAft>
                <a:spcPts val="1000"/>
              </a:spcAft>
              <a:buFontTx/>
              <a:buChar char="•"/>
              <a:defRPr/>
            </a:pPr>
            <a:r>
              <a:rPr lang="en-US" sz="2400">
                <a:effectLst>
                  <a:outerShdw blurRad="38100" dist="38100" dir="2700000" algn="tl">
                    <a:srgbClr val="C0C0C0"/>
                  </a:outerShdw>
                </a:effectLst>
                <a:latin typeface="Helvetica Neue"/>
              </a:rPr>
              <a:t>The unit is divided into k sections, each of n bits.</a:t>
            </a:r>
          </a:p>
          <a:p>
            <a:pPr>
              <a:spcBef>
                <a:spcPts val="1200"/>
              </a:spcBef>
              <a:spcAft>
                <a:spcPts val="1000"/>
              </a:spcAft>
              <a:buFontTx/>
              <a:buChar char="•"/>
              <a:defRPr/>
            </a:pPr>
            <a:r>
              <a:rPr lang="en-US" sz="2400">
                <a:effectLst>
                  <a:outerShdw blurRad="38100" dist="38100" dir="2700000" algn="tl">
                    <a:srgbClr val="C0C0C0"/>
                  </a:outerShdw>
                </a:effectLst>
                <a:latin typeface="Helvetica Neue"/>
              </a:rPr>
              <a:t>All sections are added using one’s complement to get the sum.</a:t>
            </a:r>
          </a:p>
          <a:p>
            <a:pPr>
              <a:spcBef>
                <a:spcPts val="1200"/>
              </a:spcBef>
              <a:spcAft>
                <a:spcPts val="1000"/>
              </a:spcAft>
              <a:buFontTx/>
              <a:buChar char="•"/>
              <a:defRPr/>
            </a:pPr>
            <a:r>
              <a:rPr lang="en-US" sz="2400">
                <a:effectLst>
                  <a:outerShdw blurRad="38100" dist="38100" dir="2700000" algn="tl">
                    <a:srgbClr val="C0C0C0"/>
                  </a:outerShdw>
                </a:effectLst>
                <a:latin typeface="Helvetica Neue"/>
              </a:rPr>
              <a:t>The sum is complemented.</a:t>
            </a:r>
          </a:p>
          <a:p>
            <a:pPr>
              <a:spcBef>
                <a:spcPts val="1200"/>
              </a:spcBef>
              <a:spcAft>
                <a:spcPts val="1000"/>
              </a:spcAft>
              <a:buFontTx/>
              <a:buChar char="•"/>
              <a:defRPr/>
            </a:pPr>
            <a:r>
              <a:rPr lang="en-US" sz="2400">
                <a:effectLst>
                  <a:outerShdw blurRad="38100" dist="38100" dir="2700000" algn="tl">
                    <a:srgbClr val="C0C0C0"/>
                  </a:outerShdw>
                </a:effectLst>
                <a:latin typeface="Helvetica Neue"/>
              </a:rPr>
              <a:t>If the result is zero, the data are accepted: otherwise, rejected.</a:t>
            </a:r>
          </a:p>
        </p:txBody>
      </p:sp>
    </p:spTree>
    <p:extLst>
      <p:ext uri="{BB962C8B-B14F-4D97-AF65-F5344CB8AC3E}">
        <p14:creationId xmlns:p14="http://schemas.microsoft.com/office/powerpoint/2010/main" val="3002568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ChangeArrowheads="1"/>
          </p:cNvSpPr>
          <p:nvPr/>
        </p:nvSpPr>
        <p:spPr bwMode="auto">
          <a:xfrm>
            <a:off x="1919289" y="307976"/>
            <a:ext cx="1228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i="1">
                <a:solidFill>
                  <a:schemeClr val="accent2"/>
                </a:solidFill>
              </a:rPr>
              <a:t>Example</a:t>
            </a:r>
          </a:p>
        </p:txBody>
      </p:sp>
      <p:sp>
        <p:nvSpPr>
          <p:cNvPr id="34819" name="Rectangle 5"/>
          <p:cNvSpPr>
            <a:spLocks noChangeArrowheads="1"/>
          </p:cNvSpPr>
          <p:nvPr/>
        </p:nvSpPr>
        <p:spPr bwMode="auto">
          <a:xfrm>
            <a:off x="1958975" y="1079501"/>
            <a:ext cx="8458200" cy="48936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400">
                <a:latin typeface="Times" panose="02020603050405020304" pitchFamily="18" charset="0"/>
              </a:rPr>
              <a:t>Suppose the following block of 16 bits is to be sent using a checksum of 8 bits. </a:t>
            </a:r>
          </a:p>
          <a:p>
            <a:pPr eaLnBrk="1" hangingPunct="1">
              <a:spcBef>
                <a:spcPct val="50000"/>
              </a:spcBef>
              <a:buFontTx/>
              <a:buNone/>
            </a:pPr>
            <a:r>
              <a:rPr lang="en-US" altLang="en-US" sz="2400">
                <a:latin typeface="Times" panose="02020603050405020304" pitchFamily="18" charset="0"/>
              </a:rPr>
              <a:t>  10101001   00111001 </a:t>
            </a:r>
          </a:p>
          <a:p>
            <a:pPr eaLnBrk="1" hangingPunct="1">
              <a:spcBef>
                <a:spcPct val="50000"/>
              </a:spcBef>
              <a:buFontTx/>
              <a:buNone/>
            </a:pPr>
            <a:r>
              <a:rPr lang="en-US" altLang="en-US" sz="2400">
                <a:latin typeface="Times" panose="02020603050405020304" pitchFamily="18" charset="0"/>
              </a:rPr>
              <a:t>The numbers are added using one’s complement</a:t>
            </a:r>
          </a:p>
          <a:p>
            <a:pPr eaLnBrk="1" hangingPunct="1">
              <a:spcBef>
                <a:spcPct val="50000"/>
              </a:spcBef>
              <a:buFontTx/>
              <a:buNone/>
            </a:pPr>
            <a:r>
              <a:rPr lang="en-US" altLang="en-US" sz="2400">
                <a:latin typeface="Times" panose="02020603050405020304" pitchFamily="18" charset="0"/>
              </a:rPr>
              <a:t>                           10101001    </a:t>
            </a:r>
          </a:p>
          <a:p>
            <a:pPr eaLnBrk="1" hangingPunct="1">
              <a:spcBef>
                <a:spcPct val="50000"/>
              </a:spcBef>
              <a:buFontTx/>
              <a:buNone/>
            </a:pPr>
            <a:r>
              <a:rPr lang="en-US" altLang="en-US" sz="2400">
                <a:latin typeface="Times" panose="02020603050405020304" pitchFamily="18" charset="0"/>
              </a:rPr>
              <a:t>                           00111001</a:t>
            </a:r>
            <a:br>
              <a:rPr lang="en-US" altLang="en-US" sz="2400">
                <a:latin typeface="Times" panose="02020603050405020304" pitchFamily="18" charset="0"/>
              </a:rPr>
            </a:br>
            <a:r>
              <a:rPr lang="en-US" altLang="en-US" sz="2400">
                <a:latin typeface="Times" panose="02020603050405020304" pitchFamily="18" charset="0"/>
              </a:rPr>
              <a:t>                           ------------</a:t>
            </a:r>
            <a:br>
              <a:rPr lang="en-US" altLang="en-US" sz="2400">
                <a:latin typeface="Times" panose="02020603050405020304" pitchFamily="18" charset="0"/>
              </a:rPr>
            </a:br>
            <a:r>
              <a:rPr lang="en-US" altLang="en-US" sz="2400">
                <a:latin typeface="Times" panose="02020603050405020304" pitchFamily="18" charset="0"/>
              </a:rPr>
              <a:t>Sum	               11100010</a:t>
            </a:r>
          </a:p>
          <a:p>
            <a:pPr eaLnBrk="1" hangingPunct="1">
              <a:spcBef>
                <a:spcPct val="50000"/>
              </a:spcBef>
              <a:buFontTx/>
              <a:buNone/>
            </a:pPr>
            <a:r>
              <a:rPr lang="en-US" altLang="en-US" sz="2400">
                <a:latin typeface="Times" panose="02020603050405020304" pitchFamily="18" charset="0"/>
              </a:rPr>
              <a:t>Checksum          </a:t>
            </a:r>
            <a:r>
              <a:rPr lang="en-US" altLang="en-US" sz="2400" b="1">
                <a:solidFill>
                  <a:schemeClr val="hlink"/>
                </a:solidFill>
                <a:latin typeface="Times" panose="02020603050405020304" pitchFamily="18" charset="0"/>
              </a:rPr>
              <a:t>00011101</a:t>
            </a:r>
          </a:p>
          <a:p>
            <a:pPr eaLnBrk="1" hangingPunct="1">
              <a:spcBef>
                <a:spcPct val="50000"/>
              </a:spcBef>
              <a:buFontTx/>
              <a:buNone/>
            </a:pPr>
            <a:r>
              <a:rPr lang="en-US" altLang="en-US" sz="2400">
                <a:latin typeface="Times" panose="02020603050405020304" pitchFamily="18" charset="0"/>
              </a:rPr>
              <a:t>The pattern sent is       10101001   00111001   </a:t>
            </a:r>
            <a:r>
              <a:rPr lang="en-US" altLang="en-US" sz="2400" b="1">
                <a:solidFill>
                  <a:schemeClr val="hlink"/>
                </a:solidFill>
                <a:latin typeface="Times" panose="02020603050405020304" pitchFamily="18" charset="0"/>
              </a:rPr>
              <a:t>00011101</a:t>
            </a:r>
          </a:p>
        </p:txBody>
      </p:sp>
    </p:spTree>
    <p:extLst>
      <p:ext uri="{BB962C8B-B14F-4D97-AF65-F5344CB8AC3E}">
        <p14:creationId xmlns:p14="http://schemas.microsoft.com/office/powerpoint/2010/main" val="18554385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ChangeArrowheads="1"/>
          </p:cNvSpPr>
          <p:nvPr/>
        </p:nvSpPr>
        <p:spPr bwMode="auto">
          <a:xfrm>
            <a:off x="1958975" y="836614"/>
            <a:ext cx="8458200" cy="50783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400">
                <a:latin typeface="Times" panose="02020603050405020304" pitchFamily="18" charset="0"/>
              </a:rPr>
              <a:t>Now suppose the receiver receives the pattern sent in Example 7 and there is no error. </a:t>
            </a:r>
          </a:p>
          <a:p>
            <a:pPr eaLnBrk="1" hangingPunct="1">
              <a:spcBef>
                <a:spcPct val="50000"/>
              </a:spcBef>
              <a:buFontTx/>
              <a:buNone/>
            </a:pPr>
            <a:r>
              <a:rPr lang="en-US" altLang="en-US" sz="2400">
                <a:latin typeface="Times" panose="02020603050405020304" pitchFamily="18" charset="0"/>
              </a:rPr>
              <a:t>10101001   00111001   00011101</a:t>
            </a:r>
          </a:p>
          <a:p>
            <a:pPr eaLnBrk="1" hangingPunct="1">
              <a:spcBef>
                <a:spcPct val="50000"/>
              </a:spcBef>
              <a:buFontTx/>
              <a:buNone/>
            </a:pPr>
            <a:r>
              <a:rPr lang="en-US" altLang="en-US" sz="2400">
                <a:latin typeface="Times" panose="02020603050405020304" pitchFamily="18" charset="0"/>
              </a:rPr>
              <a:t>When the receiver adds the three sections, it will get all 1s, which, after complementing, is all 0s and shows that there is no error. </a:t>
            </a:r>
          </a:p>
          <a:p>
            <a:pPr eaLnBrk="1" hangingPunct="1">
              <a:spcBef>
                <a:spcPct val="50000"/>
              </a:spcBef>
              <a:buFontTx/>
              <a:buNone/>
            </a:pPr>
            <a:r>
              <a:rPr lang="en-US" altLang="en-US" sz="2400">
                <a:latin typeface="Times" panose="02020603050405020304" pitchFamily="18" charset="0"/>
              </a:rPr>
              <a:t>			10101001</a:t>
            </a:r>
          </a:p>
          <a:p>
            <a:pPr eaLnBrk="1" hangingPunct="1">
              <a:spcBef>
                <a:spcPct val="50000"/>
              </a:spcBef>
              <a:buFontTx/>
              <a:buNone/>
            </a:pPr>
            <a:r>
              <a:rPr lang="en-US" altLang="en-US" sz="2400">
                <a:latin typeface="Times" panose="02020603050405020304" pitchFamily="18" charset="0"/>
              </a:rPr>
              <a:t>			00111001    </a:t>
            </a:r>
          </a:p>
          <a:p>
            <a:pPr eaLnBrk="1" hangingPunct="1">
              <a:spcBef>
                <a:spcPct val="50000"/>
              </a:spcBef>
              <a:buFontTx/>
              <a:buNone/>
            </a:pPr>
            <a:r>
              <a:rPr lang="en-US" altLang="en-US" sz="2400">
                <a:latin typeface="Times" panose="02020603050405020304" pitchFamily="18" charset="0"/>
              </a:rPr>
              <a:t>			00011101 </a:t>
            </a:r>
          </a:p>
          <a:p>
            <a:pPr eaLnBrk="1" hangingPunct="1">
              <a:spcBef>
                <a:spcPct val="50000"/>
              </a:spcBef>
              <a:buFontTx/>
              <a:buNone/>
            </a:pPr>
            <a:r>
              <a:rPr lang="en-US" altLang="en-US" sz="2400">
                <a:latin typeface="Times" panose="02020603050405020304" pitchFamily="18" charset="0"/>
              </a:rPr>
              <a:t>Sum			11111111  </a:t>
            </a:r>
          </a:p>
          <a:p>
            <a:pPr eaLnBrk="1" hangingPunct="1">
              <a:spcBef>
                <a:spcPct val="50000"/>
              </a:spcBef>
              <a:buFontTx/>
              <a:buNone/>
            </a:pPr>
            <a:r>
              <a:rPr lang="en-US" altLang="en-US" sz="2400">
                <a:latin typeface="Times" panose="02020603050405020304" pitchFamily="18" charset="0"/>
              </a:rPr>
              <a:t>Complement        	</a:t>
            </a:r>
            <a:r>
              <a:rPr lang="en-US" altLang="en-US" sz="2400" b="1">
                <a:solidFill>
                  <a:schemeClr val="hlink"/>
                </a:solidFill>
                <a:latin typeface="Times" panose="02020603050405020304" pitchFamily="18" charset="0"/>
              </a:rPr>
              <a:t>00000000</a:t>
            </a:r>
            <a:r>
              <a:rPr lang="en-US" altLang="en-US" sz="2400">
                <a:latin typeface="Times" panose="02020603050405020304" pitchFamily="18" charset="0"/>
              </a:rPr>
              <a:t>  </a:t>
            </a:r>
            <a:r>
              <a:rPr lang="en-US" altLang="en-US" sz="2400">
                <a:solidFill>
                  <a:schemeClr val="hlink"/>
                </a:solidFill>
                <a:latin typeface="Times" panose="02020603050405020304" pitchFamily="18" charset="0"/>
              </a:rPr>
              <a:t>means that the pattern is OK.</a:t>
            </a:r>
          </a:p>
        </p:txBody>
      </p:sp>
    </p:spTree>
    <p:extLst>
      <p:ext uri="{BB962C8B-B14F-4D97-AF65-F5344CB8AC3E}">
        <p14:creationId xmlns:p14="http://schemas.microsoft.com/office/powerpoint/2010/main" val="6743102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ChangeArrowheads="1"/>
          </p:cNvSpPr>
          <p:nvPr/>
        </p:nvSpPr>
        <p:spPr bwMode="auto">
          <a:xfrm>
            <a:off x="1885950" y="765176"/>
            <a:ext cx="8458200" cy="54476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400">
                <a:latin typeface="Times" panose="02020603050405020304" pitchFamily="18" charset="0"/>
              </a:rPr>
              <a:t>Now suppose there is a burst error of length 5 that affects 4 bits. </a:t>
            </a:r>
          </a:p>
          <a:p>
            <a:pPr eaLnBrk="1" hangingPunct="1">
              <a:spcBef>
                <a:spcPct val="50000"/>
              </a:spcBef>
              <a:buFontTx/>
              <a:buNone/>
            </a:pPr>
            <a:r>
              <a:rPr lang="en-US" altLang="en-US" sz="2400">
                <a:latin typeface="Times" panose="02020603050405020304" pitchFamily="18" charset="0"/>
              </a:rPr>
              <a:t>                             10101</a:t>
            </a:r>
            <a:r>
              <a:rPr lang="en-US" altLang="en-US" sz="2400" b="1" u="sng">
                <a:solidFill>
                  <a:schemeClr val="hlink"/>
                </a:solidFill>
                <a:latin typeface="Times" panose="02020603050405020304" pitchFamily="18" charset="0"/>
              </a:rPr>
              <a:t>111</a:t>
            </a:r>
            <a:r>
              <a:rPr lang="en-US" altLang="en-US" sz="2400" u="sng">
                <a:solidFill>
                  <a:schemeClr val="hlink"/>
                </a:solidFill>
                <a:latin typeface="Times" panose="02020603050405020304" pitchFamily="18" charset="0"/>
              </a:rPr>
              <a:t>   </a:t>
            </a:r>
            <a:r>
              <a:rPr lang="en-US" altLang="en-US" sz="2400" b="1" u="sng">
                <a:solidFill>
                  <a:schemeClr val="hlink"/>
                </a:solidFill>
                <a:latin typeface="Times" panose="02020603050405020304" pitchFamily="18" charset="0"/>
              </a:rPr>
              <a:t>11</a:t>
            </a:r>
            <a:r>
              <a:rPr lang="en-US" altLang="en-US" sz="2400">
                <a:latin typeface="Times" panose="02020603050405020304" pitchFamily="18" charset="0"/>
              </a:rPr>
              <a:t>111001   00011101</a:t>
            </a:r>
          </a:p>
          <a:p>
            <a:pPr eaLnBrk="1" hangingPunct="1">
              <a:spcBef>
                <a:spcPct val="50000"/>
              </a:spcBef>
              <a:buFontTx/>
              <a:buNone/>
            </a:pPr>
            <a:r>
              <a:rPr lang="en-US" altLang="en-US" sz="2400">
                <a:latin typeface="Times" panose="02020603050405020304" pitchFamily="18" charset="0"/>
              </a:rPr>
              <a:t>When the receiver adds the three sections, it gets </a:t>
            </a:r>
          </a:p>
          <a:p>
            <a:pPr eaLnBrk="1" hangingPunct="1">
              <a:spcBef>
                <a:spcPct val="50000"/>
              </a:spcBef>
              <a:buFontTx/>
              <a:buNone/>
            </a:pPr>
            <a:r>
              <a:rPr lang="en-US" altLang="en-US" sz="2400">
                <a:latin typeface="Times" panose="02020603050405020304" pitchFamily="18" charset="0"/>
              </a:rPr>
              <a:t>			10101111</a:t>
            </a:r>
          </a:p>
          <a:p>
            <a:pPr eaLnBrk="1" hangingPunct="1">
              <a:spcBef>
                <a:spcPct val="50000"/>
              </a:spcBef>
              <a:buFontTx/>
              <a:buNone/>
            </a:pPr>
            <a:r>
              <a:rPr lang="en-US" altLang="en-US" sz="2400">
                <a:latin typeface="Times" panose="02020603050405020304" pitchFamily="18" charset="0"/>
              </a:rPr>
              <a:t>			11111001     </a:t>
            </a:r>
          </a:p>
          <a:p>
            <a:pPr eaLnBrk="1" hangingPunct="1">
              <a:spcBef>
                <a:spcPct val="50000"/>
              </a:spcBef>
              <a:buFontTx/>
              <a:buNone/>
            </a:pPr>
            <a:r>
              <a:rPr lang="en-US" altLang="en-US" sz="2400">
                <a:latin typeface="Times" panose="02020603050405020304" pitchFamily="18" charset="0"/>
              </a:rPr>
              <a:t>			00011101 </a:t>
            </a:r>
          </a:p>
          <a:p>
            <a:pPr eaLnBrk="1" hangingPunct="1">
              <a:spcBef>
                <a:spcPct val="50000"/>
              </a:spcBef>
              <a:buFontTx/>
              <a:buNone/>
            </a:pPr>
            <a:r>
              <a:rPr lang="en-US" altLang="en-US" sz="2400">
                <a:latin typeface="Times" panose="02020603050405020304" pitchFamily="18" charset="0"/>
              </a:rPr>
              <a:t>Partial Sum              </a:t>
            </a:r>
            <a:r>
              <a:rPr lang="en-US" altLang="en-US" sz="2400" b="1">
                <a:solidFill>
                  <a:schemeClr val="hlink"/>
                </a:solidFill>
                <a:latin typeface="Times" panose="02020603050405020304" pitchFamily="18" charset="0"/>
              </a:rPr>
              <a:t>1</a:t>
            </a:r>
            <a:r>
              <a:rPr lang="en-US" altLang="en-US" sz="2400">
                <a:latin typeface="Times" panose="02020603050405020304" pitchFamily="18" charset="0"/>
              </a:rPr>
              <a:t> 11000101</a:t>
            </a:r>
          </a:p>
          <a:p>
            <a:pPr eaLnBrk="1" hangingPunct="1">
              <a:spcBef>
                <a:spcPct val="50000"/>
              </a:spcBef>
              <a:buFontTx/>
              <a:buNone/>
            </a:pPr>
            <a:r>
              <a:rPr lang="en-US" altLang="en-US" sz="2400">
                <a:latin typeface="Times" panose="02020603050405020304" pitchFamily="18" charset="0"/>
              </a:rPr>
              <a:t>Carry				  </a:t>
            </a:r>
            <a:r>
              <a:rPr lang="en-US" altLang="en-US" sz="2400" b="1">
                <a:solidFill>
                  <a:schemeClr val="hlink"/>
                </a:solidFill>
                <a:latin typeface="Times" panose="02020603050405020304" pitchFamily="18" charset="0"/>
              </a:rPr>
              <a:t>1</a:t>
            </a:r>
          </a:p>
          <a:p>
            <a:pPr eaLnBrk="1" hangingPunct="1">
              <a:spcBef>
                <a:spcPct val="50000"/>
              </a:spcBef>
              <a:buFontTx/>
              <a:buNone/>
            </a:pPr>
            <a:r>
              <a:rPr lang="en-US" altLang="en-US" sz="2400">
                <a:latin typeface="Times" panose="02020603050405020304" pitchFamily="18" charset="0"/>
              </a:rPr>
              <a:t>Sum			11000110   </a:t>
            </a:r>
          </a:p>
          <a:p>
            <a:pPr eaLnBrk="1" hangingPunct="1">
              <a:spcBef>
                <a:spcPct val="50000"/>
              </a:spcBef>
              <a:buFontTx/>
              <a:buNone/>
            </a:pPr>
            <a:r>
              <a:rPr lang="en-US" altLang="en-US" sz="2400">
                <a:latin typeface="Times" panose="02020603050405020304" pitchFamily="18" charset="0"/>
              </a:rPr>
              <a:t>Complement               </a:t>
            </a:r>
            <a:r>
              <a:rPr lang="en-US" altLang="en-US" sz="2400" b="1">
                <a:solidFill>
                  <a:schemeClr val="hlink"/>
                </a:solidFill>
                <a:latin typeface="Times" panose="02020603050405020304" pitchFamily="18" charset="0"/>
              </a:rPr>
              <a:t>00111001</a:t>
            </a:r>
            <a:r>
              <a:rPr lang="en-US" altLang="en-US" sz="2400">
                <a:latin typeface="Times" panose="02020603050405020304" pitchFamily="18" charset="0"/>
              </a:rPr>
              <a:t>    </a:t>
            </a:r>
            <a:r>
              <a:rPr lang="en-US" altLang="en-US" sz="2400" b="1">
                <a:solidFill>
                  <a:schemeClr val="hlink"/>
                </a:solidFill>
                <a:latin typeface="Times" panose="02020603050405020304" pitchFamily="18" charset="0"/>
              </a:rPr>
              <a:t>the pattern is corrupted.</a:t>
            </a:r>
          </a:p>
        </p:txBody>
      </p:sp>
    </p:spTree>
    <p:extLst>
      <p:ext uri="{BB962C8B-B14F-4D97-AF65-F5344CB8AC3E}">
        <p14:creationId xmlns:p14="http://schemas.microsoft.com/office/powerpoint/2010/main" val="4069454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1774825" y="908051"/>
            <a:ext cx="8458200" cy="38449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a:t>Suppose the following block is sent:</a:t>
            </a:r>
          </a:p>
          <a:p>
            <a:pPr eaLnBrk="1" hangingPunct="1">
              <a:spcBef>
                <a:spcPct val="50000"/>
              </a:spcBef>
              <a:buFontTx/>
              <a:buNone/>
            </a:pPr>
            <a:r>
              <a:rPr lang="en-US" altLang="en-US" sz="2800">
                <a:latin typeface="Times" panose="02020603050405020304" pitchFamily="18" charset="0"/>
              </a:rPr>
              <a:t> 10101001   00111001   11011101   11100111   10101010                                                                                                  </a:t>
            </a:r>
          </a:p>
          <a:p>
            <a:pPr eaLnBrk="1" hangingPunct="1">
              <a:spcBef>
                <a:spcPct val="50000"/>
              </a:spcBef>
              <a:buFontTx/>
              <a:buNone/>
            </a:pPr>
            <a:r>
              <a:rPr lang="en-US" altLang="en-US" sz="2000"/>
              <a:t>However, it is hit by a burst noise of length 8, and some bits are corrupted. </a:t>
            </a:r>
          </a:p>
          <a:p>
            <a:pPr eaLnBrk="1" hangingPunct="1">
              <a:spcBef>
                <a:spcPct val="50000"/>
              </a:spcBef>
              <a:buFontTx/>
              <a:buNone/>
            </a:pPr>
            <a:r>
              <a:rPr lang="en-US" altLang="en-US" sz="2800">
                <a:latin typeface="Times" panose="02020603050405020304" pitchFamily="18" charset="0"/>
              </a:rPr>
              <a:t> 1010</a:t>
            </a:r>
            <a:r>
              <a:rPr lang="en-US" altLang="en-US" sz="2800" b="1" u="sng">
                <a:solidFill>
                  <a:schemeClr val="hlink"/>
                </a:solidFill>
                <a:latin typeface="Times" panose="02020603050405020304" pitchFamily="18" charset="0"/>
              </a:rPr>
              <a:t>0011</a:t>
            </a:r>
            <a:r>
              <a:rPr lang="en-US" altLang="en-US" sz="2800">
                <a:latin typeface="Times" panose="02020603050405020304" pitchFamily="18" charset="0"/>
              </a:rPr>
              <a:t>   </a:t>
            </a:r>
            <a:r>
              <a:rPr lang="en-US" altLang="en-US" sz="2800" b="1" u="sng">
                <a:solidFill>
                  <a:schemeClr val="hlink"/>
                </a:solidFill>
                <a:latin typeface="Times" panose="02020603050405020304" pitchFamily="18" charset="0"/>
              </a:rPr>
              <a:t>1000</a:t>
            </a:r>
            <a:r>
              <a:rPr lang="en-US" altLang="en-US" sz="2800">
                <a:latin typeface="Times" panose="02020603050405020304" pitchFamily="18" charset="0"/>
              </a:rPr>
              <a:t>1001   11011101   11100111   10101010                                                                                                   </a:t>
            </a:r>
          </a:p>
          <a:p>
            <a:pPr eaLnBrk="1" hangingPunct="1">
              <a:spcBef>
                <a:spcPct val="50000"/>
              </a:spcBef>
              <a:buFontTx/>
              <a:buNone/>
            </a:pPr>
            <a:r>
              <a:rPr lang="en-US" altLang="en-US" sz="2000"/>
              <a:t>When the receiver checks the parity bits, some of the bits do not follow the even-parity rule and the whole block is discarded.</a:t>
            </a:r>
          </a:p>
          <a:p>
            <a:pPr eaLnBrk="1" hangingPunct="1">
              <a:spcBef>
                <a:spcPct val="50000"/>
              </a:spcBef>
              <a:buFontTx/>
              <a:buNone/>
            </a:pPr>
            <a:r>
              <a:rPr lang="en-US" altLang="en-US" sz="2800">
                <a:latin typeface="Times" panose="02020603050405020304" pitchFamily="18" charset="0"/>
              </a:rPr>
              <a:t> 10100011   10001001   11011101   11100111   </a:t>
            </a:r>
            <a:r>
              <a:rPr lang="en-US" altLang="en-US" sz="2800" b="1" u="sng">
                <a:latin typeface="Times" panose="02020603050405020304" pitchFamily="18" charset="0"/>
              </a:rPr>
              <a:t>1</a:t>
            </a:r>
            <a:r>
              <a:rPr lang="en-US" altLang="en-US" sz="2800">
                <a:latin typeface="Times" panose="02020603050405020304" pitchFamily="18" charset="0"/>
              </a:rPr>
              <a:t>0</a:t>
            </a:r>
            <a:r>
              <a:rPr lang="en-US" altLang="en-US" sz="2800" b="1" u="sng">
                <a:latin typeface="Times" panose="02020603050405020304" pitchFamily="18" charset="0"/>
              </a:rPr>
              <a:t>101</a:t>
            </a:r>
            <a:r>
              <a:rPr lang="en-US" altLang="en-US" sz="2800">
                <a:latin typeface="Times" panose="02020603050405020304" pitchFamily="18" charset="0"/>
              </a:rPr>
              <a:t>0</a:t>
            </a:r>
            <a:r>
              <a:rPr lang="en-US" altLang="en-US" sz="2800" b="1" u="sng">
                <a:latin typeface="Times" panose="02020603050405020304" pitchFamily="18" charset="0"/>
              </a:rPr>
              <a:t>1</a:t>
            </a:r>
            <a:r>
              <a:rPr lang="en-US" altLang="en-US" sz="2800">
                <a:latin typeface="Times" panose="02020603050405020304" pitchFamily="18" charset="0"/>
              </a:rPr>
              <a:t>0                                                                                                                                </a:t>
            </a:r>
          </a:p>
        </p:txBody>
      </p:sp>
      <p:sp>
        <p:nvSpPr>
          <p:cNvPr id="19459" name="Text Box 5"/>
          <p:cNvSpPr txBox="1">
            <a:spLocks noChangeArrowheads="1"/>
          </p:cNvSpPr>
          <p:nvPr/>
        </p:nvSpPr>
        <p:spPr bwMode="auto">
          <a:xfrm>
            <a:off x="1774826" y="223839"/>
            <a:ext cx="2447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i="1" u="sng">
                <a:solidFill>
                  <a:schemeClr val="accent2"/>
                </a:solidFill>
              </a:rPr>
              <a:t>Example 1</a:t>
            </a:r>
          </a:p>
        </p:txBody>
      </p:sp>
    </p:spTree>
    <p:extLst>
      <p:ext uri="{BB962C8B-B14F-4D97-AF65-F5344CB8AC3E}">
        <p14:creationId xmlns:p14="http://schemas.microsoft.com/office/powerpoint/2010/main" val="12313623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1847851" y="549276"/>
            <a:ext cx="8424863"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i="1">
                <a:solidFill>
                  <a:schemeClr val="accent2"/>
                </a:solidFill>
              </a:rPr>
              <a:t>Performance</a:t>
            </a:r>
          </a:p>
          <a:p>
            <a:pPr eaLnBrk="1" hangingPunct="1">
              <a:spcBef>
                <a:spcPct val="0"/>
              </a:spcBef>
              <a:buFontTx/>
              <a:buNone/>
            </a:pPr>
            <a:endParaRPr lang="en-US" altLang="en-US" sz="2000" b="1" i="1">
              <a:solidFill>
                <a:schemeClr val="accent2"/>
              </a:solidFill>
            </a:endParaRPr>
          </a:p>
          <a:p>
            <a:pPr eaLnBrk="1" hangingPunct="1">
              <a:spcBef>
                <a:spcPct val="0"/>
              </a:spcBef>
              <a:buFontTx/>
              <a:buNone/>
            </a:pPr>
            <a:endParaRPr lang="en-US" altLang="en-US" sz="2000" b="1" i="1">
              <a:solidFill>
                <a:schemeClr val="accent2"/>
              </a:solidFill>
            </a:endParaRPr>
          </a:p>
          <a:p>
            <a:pPr eaLnBrk="1" hangingPunct="1">
              <a:spcBef>
                <a:spcPct val="0"/>
              </a:spcBef>
              <a:buFontTx/>
              <a:buChar char="-"/>
            </a:pPr>
            <a:r>
              <a:rPr lang="en-US" altLang="en-US" sz="2000"/>
              <a:t> The checksum detects all errors involving an odd number of bits as well as most errors involving as even number of bits.</a:t>
            </a:r>
          </a:p>
          <a:p>
            <a:pPr eaLnBrk="1" hangingPunct="1">
              <a:spcBef>
                <a:spcPct val="0"/>
              </a:spcBef>
              <a:buFontTx/>
              <a:buNone/>
            </a:pPr>
            <a:endParaRPr lang="en-US" altLang="en-US" sz="2000"/>
          </a:p>
          <a:p>
            <a:pPr eaLnBrk="1" hangingPunct="1">
              <a:spcBef>
                <a:spcPct val="0"/>
              </a:spcBef>
              <a:buFontTx/>
              <a:buChar char="-"/>
            </a:pPr>
            <a:r>
              <a:rPr lang="en-US" altLang="en-US" sz="2000"/>
              <a:t> If one or more bits of a segment are damaged and the corresponding bit or bits of opposite value in a second segment are also damaged, the sums of those columns will not change and the receiver will not detect a problem.</a:t>
            </a:r>
          </a:p>
          <a:p>
            <a:pPr eaLnBrk="1" hangingPunct="1">
              <a:spcBef>
                <a:spcPct val="0"/>
              </a:spcBef>
              <a:buFontTx/>
              <a:buChar char="-"/>
            </a:pPr>
            <a:endParaRPr lang="en-US" altLang="en-US" sz="2000"/>
          </a:p>
          <a:p>
            <a:pPr eaLnBrk="1" hangingPunct="1">
              <a:spcBef>
                <a:spcPct val="0"/>
              </a:spcBef>
              <a:buFontTx/>
              <a:buNone/>
            </a:pPr>
            <a:r>
              <a:rPr lang="en-US" altLang="en-US" sz="2000"/>
              <a:t>- If the value of one word is incremented and the value of another word is decremented by the same amount, the two errors cannot be detected because the sum and checksum remain the same. </a:t>
            </a:r>
          </a:p>
        </p:txBody>
      </p:sp>
    </p:spTree>
    <p:extLst>
      <p:ext uri="{BB962C8B-B14F-4D97-AF65-F5344CB8AC3E}">
        <p14:creationId xmlns:p14="http://schemas.microsoft.com/office/powerpoint/2010/main" val="1791536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1847851" y="333376"/>
            <a:ext cx="1871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i="1">
                <a:solidFill>
                  <a:schemeClr val="accent2"/>
                </a:solidFill>
              </a:rPr>
              <a:t>Performance</a:t>
            </a:r>
          </a:p>
        </p:txBody>
      </p:sp>
      <p:sp>
        <p:nvSpPr>
          <p:cNvPr id="20483" name="Text Box 5"/>
          <p:cNvSpPr txBox="1">
            <a:spLocks noChangeArrowheads="1"/>
          </p:cNvSpPr>
          <p:nvPr/>
        </p:nvSpPr>
        <p:spPr bwMode="auto">
          <a:xfrm>
            <a:off x="1774825" y="981076"/>
            <a:ext cx="864235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a:t>- Two-dimensional parity check increase the likelihood of detecting burst errors.</a:t>
            </a:r>
          </a:p>
          <a:p>
            <a:pPr eaLnBrk="1" hangingPunct="1">
              <a:spcBef>
                <a:spcPct val="50000"/>
              </a:spcBef>
              <a:buFontTx/>
              <a:buNone/>
            </a:pPr>
            <a:r>
              <a:rPr lang="en-US" altLang="en-US" sz="2000"/>
              <a:t>- There is one pattern of errors that remain elusive. If 2 bits in one data unit are damaged and two bits in exactly the same positions in another data unit are also damaged, the checker will not detect an error.</a:t>
            </a:r>
          </a:p>
        </p:txBody>
      </p:sp>
    </p:spTree>
    <p:extLst>
      <p:ext uri="{BB962C8B-B14F-4D97-AF65-F5344CB8AC3E}">
        <p14:creationId xmlns:p14="http://schemas.microsoft.com/office/powerpoint/2010/main" val="4165210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a:off x="1774825" y="260350"/>
            <a:ext cx="5111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chemeClr val="accent2"/>
                </a:solidFill>
              </a:rPr>
              <a:t>Cyclic Redundancy Check (CRC)</a:t>
            </a:r>
          </a:p>
        </p:txBody>
      </p:sp>
      <p:pic>
        <p:nvPicPr>
          <p:cNvPr id="2150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4826" y="1125538"/>
            <a:ext cx="8520113" cy="280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Text Box 8"/>
          <p:cNvSpPr txBox="1">
            <a:spLocks noChangeArrowheads="1"/>
          </p:cNvSpPr>
          <p:nvPr/>
        </p:nvSpPr>
        <p:spPr bwMode="auto">
          <a:xfrm>
            <a:off x="1847851" y="4132264"/>
            <a:ext cx="8208963"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AutoNum type="arabicParenR"/>
            </a:pPr>
            <a:r>
              <a:rPr lang="en-US" altLang="en-US" sz="1600"/>
              <a:t>A string of </a:t>
            </a:r>
            <a:r>
              <a:rPr lang="en-US" altLang="en-US" sz="1600" i="1"/>
              <a:t>n</a:t>
            </a:r>
            <a:r>
              <a:rPr lang="en-US" altLang="en-US" sz="1600"/>
              <a:t> 0s is appended to the end of the data unit. The number </a:t>
            </a:r>
            <a:r>
              <a:rPr lang="en-US" altLang="en-US" sz="1600" i="1"/>
              <a:t>n</a:t>
            </a:r>
            <a:r>
              <a:rPr lang="en-US" altLang="en-US" sz="1600"/>
              <a:t> is one less than the number of bits in the predetermined divisor, which is </a:t>
            </a:r>
            <a:r>
              <a:rPr lang="en-US" altLang="en-US" sz="1600" i="1"/>
              <a:t>n+1</a:t>
            </a:r>
            <a:r>
              <a:rPr lang="en-US" altLang="en-US" sz="1600"/>
              <a:t> bits.</a:t>
            </a:r>
          </a:p>
          <a:p>
            <a:pPr eaLnBrk="1" hangingPunct="1">
              <a:spcBef>
                <a:spcPct val="50000"/>
              </a:spcBef>
              <a:buFontTx/>
              <a:buAutoNum type="arabicParenR"/>
            </a:pPr>
            <a:r>
              <a:rPr lang="en-US" altLang="en-US" sz="1600"/>
              <a:t>The newly elongated data unit is divided by the devisor using a process called binary division. The reminder resulting from this division is the CRC.</a:t>
            </a:r>
          </a:p>
          <a:p>
            <a:pPr eaLnBrk="1" hangingPunct="1">
              <a:spcBef>
                <a:spcPct val="50000"/>
              </a:spcBef>
              <a:buFontTx/>
              <a:buAutoNum type="arabicParenR"/>
            </a:pPr>
            <a:r>
              <a:rPr lang="en-US" altLang="en-US" sz="1600"/>
              <a:t>The CRC of n bits derived in step 2 replaces the appended 0s at the end of the data unit. If the derived remainder has fewer than </a:t>
            </a:r>
            <a:r>
              <a:rPr lang="en-US" altLang="en-US" sz="1600" i="1"/>
              <a:t>n</a:t>
            </a:r>
            <a:r>
              <a:rPr lang="en-US" altLang="en-US" sz="1600"/>
              <a:t> bits, the missing leftmost bits are presumed to be 0s. If the division process has not yielded a remainder at all then </a:t>
            </a:r>
            <a:r>
              <a:rPr lang="en-US" altLang="en-US" sz="1600" i="1"/>
              <a:t>n</a:t>
            </a:r>
            <a:r>
              <a:rPr lang="en-US" altLang="en-US" sz="1600"/>
              <a:t> 0s take the place of a remainder as the CRC (the original data is divisible by the deviser).</a:t>
            </a:r>
          </a:p>
        </p:txBody>
      </p:sp>
    </p:spTree>
    <p:extLst>
      <p:ext uri="{BB962C8B-B14F-4D97-AF65-F5344CB8AC3E}">
        <p14:creationId xmlns:p14="http://schemas.microsoft.com/office/powerpoint/2010/main" val="2356787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774825" y="542926"/>
            <a:ext cx="8135938"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Char char="-"/>
            </a:pPr>
            <a:r>
              <a:rPr lang="en-US" altLang="en-US" sz="1800"/>
              <a:t>The data unit arrives at the receiver data first, followed by the CRC. The receiver treats the whole string as a unit and divides it by the same divisor that was used to find the CRC remainder.</a:t>
            </a:r>
          </a:p>
          <a:p>
            <a:pPr eaLnBrk="1" hangingPunct="1">
              <a:spcBef>
                <a:spcPct val="50000"/>
              </a:spcBef>
              <a:buFontTx/>
              <a:buChar char="-"/>
            </a:pPr>
            <a:endParaRPr lang="en-US" altLang="en-US" sz="1800"/>
          </a:p>
          <a:p>
            <a:pPr eaLnBrk="1" hangingPunct="1">
              <a:spcBef>
                <a:spcPct val="50000"/>
              </a:spcBef>
              <a:buFontTx/>
              <a:buNone/>
            </a:pPr>
            <a:r>
              <a:rPr lang="en-US" altLang="en-US" sz="1800"/>
              <a:t>- If the string arrives without error, the CRC checker yield a remainder of zero and the data unit passes. If the string has been changed in transit, the division yield a non-zero remainder and the data unit dose not pass.</a:t>
            </a:r>
          </a:p>
        </p:txBody>
      </p:sp>
    </p:spTree>
    <p:extLst>
      <p:ext uri="{BB962C8B-B14F-4D97-AF65-F5344CB8AC3E}">
        <p14:creationId xmlns:p14="http://schemas.microsoft.com/office/powerpoint/2010/main" val="4166014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1774826" y="549276"/>
            <a:ext cx="7993063" cy="558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i="1">
                <a:solidFill>
                  <a:schemeClr val="accent2"/>
                </a:solidFill>
              </a:rPr>
              <a:t>Modular Arithmetic</a:t>
            </a:r>
          </a:p>
          <a:p>
            <a:pPr eaLnBrk="1" hangingPunct="1">
              <a:spcBef>
                <a:spcPct val="0"/>
              </a:spcBef>
              <a:buFontTx/>
              <a:buNone/>
            </a:pPr>
            <a:endParaRPr lang="en-US" altLang="en-US" sz="1800" i="1">
              <a:solidFill>
                <a:schemeClr val="accent2"/>
              </a:solidFill>
            </a:endParaRPr>
          </a:p>
          <a:p>
            <a:pPr eaLnBrk="1" hangingPunct="1">
              <a:spcBef>
                <a:spcPct val="0"/>
              </a:spcBef>
              <a:buFontTx/>
              <a:buNone/>
            </a:pPr>
            <a:r>
              <a:rPr lang="en-US" altLang="en-US" sz="1800"/>
              <a:t>- In modular arithmetic, we use only a limited range of integers. We define an upper limit, called a modulus </a:t>
            </a:r>
            <a:r>
              <a:rPr lang="en-US" altLang="en-US" sz="1800" i="1"/>
              <a:t>N. </a:t>
            </a:r>
            <a:r>
              <a:rPr lang="en-US" altLang="en-US" sz="1800"/>
              <a:t>We then use only the integers 0 to </a:t>
            </a:r>
            <a:r>
              <a:rPr lang="en-US" altLang="en-US" sz="1800" i="1"/>
              <a:t>N </a:t>
            </a:r>
            <a:r>
              <a:rPr lang="en-US" altLang="en-US" sz="1800"/>
              <a:t>- 1. This is </a:t>
            </a:r>
            <a:r>
              <a:rPr lang="en-US" altLang="en-US" sz="1800" i="1"/>
              <a:t>modulo-N </a:t>
            </a:r>
            <a:r>
              <a:rPr lang="en-US" altLang="en-US" sz="1800"/>
              <a:t>arithmetic. For example, if the modulus is 12, we use only the integers 0 to 11 An example of modulo arithmetic is our clock system. It is based on modulo-12 arithmetic, substituting the number 12 for 0. </a:t>
            </a:r>
          </a:p>
          <a:p>
            <a:pPr eaLnBrk="1" hangingPunct="1">
              <a:spcBef>
                <a:spcPct val="0"/>
              </a:spcBef>
              <a:buFontTx/>
              <a:buNone/>
            </a:pPr>
            <a:r>
              <a:rPr lang="en-US" altLang="en-US" sz="1800"/>
              <a:t>If we start a job at 11 AM and the job takes 5 h, we can say that the job is to be finished at 16:00, or we can say that it will be finished at 4 P.M. (the remainder of 16/12 is 4).</a:t>
            </a:r>
          </a:p>
          <a:p>
            <a:pPr eaLnBrk="1" hangingPunct="1">
              <a:spcBef>
                <a:spcPct val="0"/>
              </a:spcBef>
              <a:buFontTx/>
              <a:buNone/>
            </a:pPr>
            <a:endParaRPr lang="en-US" altLang="en-US" sz="1800"/>
          </a:p>
          <a:p>
            <a:pPr eaLnBrk="1" hangingPunct="1">
              <a:spcBef>
                <a:spcPct val="0"/>
              </a:spcBef>
              <a:buFontTx/>
              <a:buChar char="-"/>
            </a:pPr>
            <a:r>
              <a:rPr lang="en-US" altLang="en-US" sz="1800"/>
              <a:t>Addition and subtraction in modulo arithmetic are simple. There is no carry when you add two digits in a column. There is no carry when you subtract one digit from another in a column.</a:t>
            </a:r>
          </a:p>
          <a:p>
            <a:pPr eaLnBrk="1" hangingPunct="1">
              <a:spcBef>
                <a:spcPct val="0"/>
              </a:spcBef>
              <a:buFontTx/>
              <a:buChar char="-"/>
            </a:pPr>
            <a:endParaRPr lang="en-US" altLang="en-US" sz="1800"/>
          </a:p>
          <a:p>
            <a:pPr eaLnBrk="1" hangingPunct="1">
              <a:spcBef>
                <a:spcPct val="0"/>
              </a:spcBef>
              <a:buFontTx/>
              <a:buNone/>
            </a:pPr>
            <a:r>
              <a:rPr lang="en-US" altLang="en-US" sz="1800" i="1">
                <a:solidFill>
                  <a:schemeClr val="accent2"/>
                </a:solidFill>
              </a:rPr>
              <a:t>Modulo-2 Arithmetic</a:t>
            </a:r>
          </a:p>
          <a:p>
            <a:pPr eaLnBrk="1" hangingPunct="1">
              <a:spcBef>
                <a:spcPct val="0"/>
              </a:spcBef>
              <a:buFontTx/>
              <a:buNone/>
            </a:pPr>
            <a:r>
              <a:rPr lang="en-US" altLang="en-US" sz="1800"/>
              <a:t>  We can use only 0 and 1. Operations in this arithmetic are very simple. The following shows how we can add or subtract 2 bits. (Like XOR Operation)</a:t>
            </a:r>
          </a:p>
          <a:p>
            <a:pPr eaLnBrk="1" hangingPunct="1">
              <a:spcBef>
                <a:spcPct val="0"/>
              </a:spcBef>
              <a:buFontTx/>
              <a:buNone/>
            </a:pPr>
            <a:r>
              <a:rPr lang="en-US" altLang="en-US" sz="1800"/>
              <a:t>Adding:         0+0=0         0+1=1         1+0=1        1+1=0</a:t>
            </a:r>
          </a:p>
          <a:p>
            <a:pPr eaLnBrk="1" hangingPunct="1">
              <a:spcBef>
                <a:spcPct val="0"/>
              </a:spcBef>
              <a:buFontTx/>
              <a:buNone/>
            </a:pPr>
            <a:r>
              <a:rPr lang="en-US" altLang="en-US" sz="1800"/>
              <a:t>Subtracting:  0-0=0          0-1=1          1-0=1         1-1=0</a:t>
            </a:r>
          </a:p>
        </p:txBody>
      </p:sp>
    </p:spTree>
    <p:extLst>
      <p:ext uri="{BB962C8B-B14F-4D97-AF65-F5344CB8AC3E}">
        <p14:creationId xmlns:p14="http://schemas.microsoft.com/office/powerpoint/2010/main" val="3562947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6638" y="1465264"/>
            <a:ext cx="7029450" cy="491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Rectangle 5"/>
          <p:cNvSpPr>
            <a:spLocks noChangeArrowheads="1"/>
          </p:cNvSpPr>
          <p:nvPr/>
        </p:nvSpPr>
        <p:spPr bwMode="auto">
          <a:xfrm>
            <a:off x="1774825" y="260351"/>
            <a:ext cx="2508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i="1">
                <a:solidFill>
                  <a:schemeClr val="accent2"/>
                </a:solidFill>
              </a:rPr>
              <a:t>The CRC Generator : </a:t>
            </a:r>
          </a:p>
        </p:txBody>
      </p:sp>
      <p:sp>
        <p:nvSpPr>
          <p:cNvPr id="24580" name="Text Box 6"/>
          <p:cNvSpPr txBox="1">
            <a:spLocks noChangeArrowheads="1"/>
          </p:cNvSpPr>
          <p:nvPr/>
        </p:nvSpPr>
        <p:spPr bwMode="auto">
          <a:xfrm>
            <a:off x="1847850" y="771526"/>
            <a:ext cx="316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 It uses modulo-2 division  </a:t>
            </a:r>
          </a:p>
        </p:txBody>
      </p:sp>
    </p:spTree>
    <p:extLst>
      <p:ext uri="{BB962C8B-B14F-4D97-AF65-F5344CB8AC3E}">
        <p14:creationId xmlns:p14="http://schemas.microsoft.com/office/powerpoint/2010/main" val="38169178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1992314" y="620714"/>
            <a:ext cx="7921625"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A CRC checker functions exactly as the generator dose. After receiving the data appended with the CRC. It dose the same modulo-2 division. If the remainder is all 0s the CRC is dropped and the data are accepted.</a:t>
            </a:r>
          </a:p>
        </p:txBody>
      </p:sp>
      <p:sp>
        <p:nvSpPr>
          <p:cNvPr id="25603" name="Rectangle 6"/>
          <p:cNvSpPr>
            <a:spLocks noChangeArrowheads="1"/>
          </p:cNvSpPr>
          <p:nvPr/>
        </p:nvSpPr>
        <p:spPr bwMode="auto">
          <a:xfrm>
            <a:off x="1833563" y="188913"/>
            <a:ext cx="2317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i="1">
                <a:solidFill>
                  <a:schemeClr val="accent2"/>
                </a:solidFill>
              </a:rPr>
              <a:t>The CRC Checker : </a:t>
            </a:r>
          </a:p>
        </p:txBody>
      </p:sp>
      <p:pic>
        <p:nvPicPr>
          <p:cNvPr id="2560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1088" y="1722438"/>
            <a:ext cx="7175500" cy="487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4963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5"/>
          <p:cNvSpPr txBox="1">
            <a:spLocks noChangeArrowheads="1"/>
          </p:cNvSpPr>
          <p:nvPr/>
        </p:nvSpPr>
        <p:spPr bwMode="auto">
          <a:xfrm>
            <a:off x="1774826" y="3573463"/>
            <a:ext cx="8424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1800"/>
          </a:p>
        </p:txBody>
      </p:sp>
      <p:sp>
        <p:nvSpPr>
          <p:cNvPr id="26627" name="Text Box 6"/>
          <p:cNvSpPr txBox="1">
            <a:spLocks noChangeArrowheads="1"/>
          </p:cNvSpPr>
          <p:nvPr/>
        </p:nvSpPr>
        <p:spPr bwMode="auto">
          <a:xfrm>
            <a:off x="1774825" y="828676"/>
            <a:ext cx="8497888" cy="490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The divisor in the CRC generator is most often represented not as a string of 1s and 0s, but as an algebraic polynomial .</a:t>
            </a:r>
          </a:p>
          <a:p>
            <a:pPr eaLnBrk="1" hangingPunct="1">
              <a:spcBef>
                <a:spcPct val="50000"/>
              </a:spcBef>
              <a:buFontTx/>
              <a:buNone/>
            </a:pPr>
            <a:endParaRPr lang="en-US" altLang="en-US" sz="1800"/>
          </a:p>
          <a:p>
            <a:pPr eaLnBrk="1" hangingPunct="1">
              <a:spcBef>
                <a:spcPct val="50000"/>
              </a:spcBef>
              <a:buFontTx/>
              <a:buNone/>
            </a:pPr>
            <a:endParaRPr lang="en-US" altLang="en-US" sz="1800"/>
          </a:p>
          <a:p>
            <a:pPr eaLnBrk="1" hangingPunct="1">
              <a:spcBef>
                <a:spcPct val="50000"/>
              </a:spcBef>
              <a:buFontTx/>
              <a:buNone/>
            </a:pPr>
            <a:endParaRPr lang="en-US" altLang="en-US" sz="1800"/>
          </a:p>
          <a:p>
            <a:pPr eaLnBrk="1" hangingPunct="1">
              <a:spcBef>
                <a:spcPct val="50000"/>
              </a:spcBef>
              <a:buFontTx/>
              <a:buNone/>
            </a:pPr>
            <a:endParaRPr lang="en-US" altLang="en-US" sz="1800"/>
          </a:p>
          <a:p>
            <a:pPr eaLnBrk="1" hangingPunct="1">
              <a:spcBef>
                <a:spcPct val="50000"/>
              </a:spcBef>
              <a:buFontTx/>
              <a:buNone/>
            </a:pPr>
            <a:endParaRPr lang="en-US" altLang="en-US" sz="1800"/>
          </a:p>
          <a:p>
            <a:pPr eaLnBrk="1" hangingPunct="1">
              <a:spcBef>
                <a:spcPct val="50000"/>
              </a:spcBef>
              <a:buFontTx/>
              <a:buNone/>
            </a:pPr>
            <a:r>
              <a:rPr lang="en-US" altLang="en-US" sz="1800"/>
              <a:t>The Polynomial should be selected to have the following properties :</a:t>
            </a:r>
          </a:p>
          <a:p>
            <a:pPr eaLnBrk="1" hangingPunct="1">
              <a:spcBef>
                <a:spcPct val="50000"/>
              </a:spcBef>
              <a:buFontTx/>
              <a:buChar char="-"/>
            </a:pPr>
            <a:r>
              <a:rPr lang="en-US" altLang="en-US" sz="1800"/>
              <a:t>It should not be divided by x. </a:t>
            </a:r>
          </a:p>
          <a:p>
            <a:pPr eaLnBrk="1" hangingPunct="1">
              <a:spcBef>
                <a:spcPct val="50000"/>
              </a:spcBef>
              <a:buFontTx/>
              <a:buChar char="-"/>
            </a:pPr>
            <a:r>
              <a:rPr lang="en-US" altLang="en-US" sz="1800"/>
              <a:t>It should not be divided by x+1.</a:t>
            </a:r>
          </a:p>
          <a:p>
            <a:pPr eaLnBrk="1" hangingPunct="1">
              <a:spcBef>
                <a:spcPct val="50000"/>
              </a:spcBef>
              <a:buFontTx/>
              <a:buNone/>
            </a:pPr>
            <a:r>
              <a:rPr lang="en-US" altLang="en-US" sz="1800"/>
              <a:t>The first condition guarantees that all burst errors of a length equal to the degree of the polynomial are detected. The second condition guarantees that all burst errors affecting an odd number of bits are detected.</a:t>
            </a:r>
          </a:p>
        </p:txBody>
      </p:sp>
      <p:pic>
        <p:nvPicPr>
          <p:cNvPr id="2662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7714" y="1878013"/>
            <a:ext cx="5813425" cy="104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Rectangle 10"/>
          <p:cNvSpPr>
            <a:spLocks noChangeArrowheads="1"/>
          </p:cNvSpPr>
          <p:nvPr/>
        </p:nvSpPr>
        <p:spPr bwMode="auto">
          <a:xfrm>
            <a:off x="1774825" y="333376"/>
            <a:ext cx="159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i="1">
                <a:solidFill>
                  <a:schemeClr val="accent2"/>
                </a:solidFill>
              </a:rPr>
              <a:t>Polynomials </a:t>
            </a:r>
          </a:p>
        </p:txBody>
      </p:sp>
    </p:spTree>
    <p:extLst>
      <p:ext uri="{BB962C8B-B14F-4D97-AF65-F5344CB8AC3E}">
        <p14:creationId xmlns:p14="http://schemas.microsoft.com/office/powerpoint/2010/main" val="2869044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1445</Words>
  <Application>Microsoft Office PowerPoint</Application>
  <PresentationFormat>Widescreen</PresentationFormat>
  <Paragraphs>106</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Helvetica Neue</vt:lpstr>
      <vt:lpstr>Times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Hussam</dc:creator>
  <cp:lastModifiedBy>Hussam</cp:lastModifiedBy>
  <cp:revision>2</cp:revision>
  <dcterms:created xsi:type="dcterms:W3CDTF">2021-09-06T12:20:07Z</dcterms:created>
  <dcterms:modified xsi:type="dcterms:W3CDTF">2021-09-06T12:22:38Z</dcterms:modified>
</cp:coreProperties>
</file>